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1"/>
  </p:notesMasterIdLst>
  <p:sldIdLst>
    <p:sldId id="256" r:id="rId2"/>
    <p:sldId id="31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311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7" r:id="rId23"/>
    <p:sldId id="279" r:id="rId24"/>
    <p:sldId id="281" r:id="rId25"/>
    <p:sldId id="282" r:id="rId26"/>
    <p:sldId id="284" r:id="rId27"/>
    <p:sldId id="285" r:id="rId28"/>
    <p:sldId id="294" r:id="rId29"/>
    <p:sldId id="286" r:id="rId30"/>
    <p:sldId id="287" r:id="rId31"/>
    <p:sldId id="288" r:id="rId32"/>
    <p:sldId id="289" r:id="rId33"/>
    <p:sldId id="293" r:id="rId34"/>
    <p:sldId id="295" r:id="rId35"/>
    <p:sldId id="296" r:id="rId36"/>
    <p:sldId id="304" r:id="rId37"/>
    <p:sldId id="305" r:id="rId38"/>
    <p:sldId id="316" r:id="rId39"/>
    <p:sldId id="315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1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 год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СНР тяжёлой степени </c:v>
                </c:pt>
                <c:pt idx="1">
                  <c:v>СНР средней степени</c:v>
                </c:pt>
                <c:pt idx="2">
                  <c:v>СНР лёгкой степени</c:v>
                </c:pt>
                <c:pt idx="3">
                  <c:v>Дисграфия, дислексия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7.0000000000000034E-2</c:v>
                </c:pt>
                <c:pt idx="1">
                  <c:v>9.0000000000000066E-2</c:v>
                </c:pt>
                <c:pt idx="2">
                  <c:v>0.22000000000000011</c:v>
                </c:pt>
                <c:pt idx="3">
                  <c:v>0.62000000000000077</c:v>
                </c:pt>
              </c:numCache>
            </c:numRef>
          </c:val>
        </c:ser>
        <c:dLbls/>
        <c:axId val="56364416"/>
        <c:axId val="57754752"/>
      </c:barChart>
      <c:catAx>
        <c:axId val="56364416"/>
        <c:scaling>
          <c:orientation val="minMax"/>
        </c:scaling>
        <c:axPos val="b"/>
        <c:tickLblPos val="nextTo"/>
        <c:crossAx val="57754752"/>
        <c:crosses val="autoZero"/>
        <c:auto val="1"/>
        <c:lblAlgn val="ctr"/>
        <c:lblOffset val="100"/>
      </c:catAx>
      <c:valAx>
        <c:axId val="57754752"/>
        <c:scaling>
          <c:orientation val="minMax"/>
        </c:scaling>
        <c:axPos val="l"/>
        <c:majorGridlines/>
        <c:numFmt formatCode="0%" sourceLinked="1"/>
        <c:tickLblPos val="nextTo"/>
        <c:crossAx val="56364416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 год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СНР тяжёлой степени </c:v>
                </c:pt>
                <c:pt idx="1">
                  <c:v>СНР средней степени</c:v>
                </c:pt>
                <c:pt idx="2">
                  <c:v>СНР лёгкой степени</c:v>
                </c:pt>
                <c:pt idx="3">
                  <c:v>Дисграфия, дислексия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7.0000000000000021E-2</c:v>
                </c:pt>
                <c:pt idx="1">
                  <c:v>9.0000000000000024E-2</c:v>
                </c:pt>
                <c:pt idx="2">
                  <c:v>0.22</c:v>
                </c:pt>
                <c:pt idx="3">
                  <c:v>0.62000000000000077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год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СНР тяжёлой степени </c:v>
                </c:pt>
                <c:pt idx="1">
                  <c:v>СНР средней степени</c:v>
                </c:pt>
                <c:pt idx="2">
                  <c:v>СНР лёгкой степени</c:v>
                </c:pt>
                <c:pt idx="3">
                  <c:v>Дисграфия, дислексия 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3.0000000000000002E-2</c:v>
                </c:pt>
                <c:pt idx="1">
                  <c:v>0.05</c:v>
                </c:pt>
                <c:pt idx="2">
                  <c:v>0.14000000000000001</c:v>
                </c:pt>
                <c:pt idx="3">
                  <c:v>0.49000000000000032</c:v>
                </c:pt>
              </c:numCache>
            </c:numRef>
          </c:val>
        </c:ser>
        <c:dLbls/>
        <c:axId val="56387456"/>
        <c:axId val="56388992"/>
      </c:barChart>
      <c:catAx>
        <c:axId val="56387456"/>
        <c:scaling>
          <c:orientation val="minMax"/>
        </c:scaling>
        <c:axPos val="b"/>
        <c:tickLblPos val="nextTo"/>
        <c:crossAx val="56388992"/>
        <c:crosses val="autoZero"/>
        <c:auto val="1"/>
        <c:lblAlgn val="ctr"/>
        <c:lblOffset val="100"/>
      </c:catAx>
      <c:valAx>
        <c:axId val="56388992"/>
        <c:scaling>
          <c:orientation val="minMax"/>
        </c:scaling>
        <c:axPos val="l"/>
        <c:majorGridlines/>
        <c:numFmt formatCode="0%" sourceLinked="1"/>
        <c:tickLblPos val="nextTo"/>
        <c:crossAx val="56387456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BC098-9DA6-4185-B53F-0BB7AAA5AAC2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81A7C-687E-470F-BBC4-F59D59505A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649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81A7C-687E-470F-BBC4-F59D59505AC0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81A7C-687E-470F-BBC4-F59D59505AC0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BC1-45F6-4AFB-B396-F2407C5AA686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AE1A-0C7D-4CDB-9135-8E23BDA76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BC1-45F6-4AFB-B396-F2407C5AA686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AE1A-0C7D-4CDB-9135-8E23BDA76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BC1-45F6-4AFB-B396-F2407C5AA686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AE1A-0C7D-4CDB-9135-8E23BDA76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BC1-45F6-4AFB-B396-F2407C5AA686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AE1A-0C7D-4CDB-9135-8E23BDA76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BC1-45F6-4AFB-B396-F2407C5AA686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AE1A-0C7D-4CDB-9135-8E23BDA76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BC1-45F6-4AFB-B396-F2407C5AA686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AE1A-0C7D-4CDB-9135-8E23BDA76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BC1-45F6-4AFB-B396-F2407C5AA686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AE1A-0C7D-4CDB-9135-8E23BDA76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BC1-45F6-4AFB-B396-F2407C5AA686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AE1A-0C7D-4CDB-9135-8E23BDA76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BC1-45F6-4AFB-B396-F2407C5AA686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AE1A-0C7D-4CDB-9135-8E23BDA76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BC1-45F6-4AFB-B396-F2407C5AA686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AE1A-0C7D-4CDB-9135-8E23BDA76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BC1-45F6-4AFB-B396-F2407C5AA686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05AE1A-0C7D-4CDB-9135-8E23BDA768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139BC1-45F6-4AFB-B396-F2407C5AA686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05AE1A-0C7D-4CDB-9135-8E23BDA7682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630616" cy="33843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4000" b="1" i="1" dirty="0" smtClean="0"/>
              <a:t>Логопедическое </a:t>
            </a:r>
            <a:r>
              <a:rPr lang="ru-RU" sz="4000" b="1" i="1" dirty="0"/>
              <a:t>сопровождение детей с ограниченными возможностями здоровья в </a:t>
            </a:r>
            <a:r>
              <a:rPr lang="ru-RU" sz="4000" b="1" i="1" smtClean="0"/>
              <a:t>условиях  </a:t>
            </a:r>
            <a:r>
              <a:rPr lang="ru-RU" sz="4000" b="1" i="1" smtClean="0"/>
              <a:t>школы-интерната</a:t>
            </a:r>
            <a:endParaRPr lang="ru-RU" sz="4000" b="1" i="1" dirty="0">
              <a:cs typeface="Aharoni" pitchFamily="2" charset="-79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3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ОБЩЕПЕДАГОГИЧЕСКИЕ:</a:t>
            </a:r>
            <a:endParaRPr lang="ru-RU" sz="4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</a:rPr>
              <a:t>ОБРАЗОВАТЕЛЬНЫЕ: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dirty="0" smtClean="0"/>
              <a:t>Расширение представлений об окружающем мире;</a:t>
            </a:r>
          </a:p>
          <a:p>
            <a:pPr lvl="0"/>
            <a:r>
              <a:rPr lang="ru-RU" dirty="0" smtClean="0"/>
              <a:t>Развитие осознанного отношения к работе над речью;</a:t>
            </a:r>
          </a:p>
          <a:p>
            <a:pPr lvl="0"/>
            <a:r>
              <a:rPr lang="ru-RU" dirty="0" smtClean="0"/>
              <a:t>Развитие интереса к предмету, к результатам работы.</a:t>
            </a:r>
          </a:p>
          <a:p>
            <a:pPr>
              <a:buNone/>
            </a:pPr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</a:rPr>
              <a:t>ВОСПИТАТЕЛЬНЫЕ: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u="sng" dirty="0" smtClean="0"/>
              <a:t> Воспитание социально – бытовой ориентации учащихся.</a:t>
            </a:r>
            <a:endParaRPr lang="ru-RU" dirty="0" smtClean="0"/>
          </a:p>
          <a:p>
            <a:pPr>
              <a:buNone/>
            </a:pPr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</a:rPr>
              <a:t>РАЗВИВАЮЩИЕ: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dirty="0" smtClean="0"/>
              <a:t>Развитие всех сторон речи, мелкой моторики;</a:t>
            </a:r>
          </a:p>
          <a:p>
            <a:pPr lvl="0"/>
            <a:r>
              <a:rPr lang="ru-RU" dirty="0" smtClean="0"/>
              <a:t>Развитие личностных особенностей учащихся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072494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/>
              <a:t> </a:t>
            </a:r>
            <a:r>
              <a:rPr lang="ru-RU" sz="4900" b="1" i="1" dirty="0" smtClean="0">
                <a:solidFill>
                  <a:srgbClr val="0070C0"/>
                </a:solidFill>
              </a:rPr>
              <a:t>Направления  логопедического сопровождения: </a:t>
            </a: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496"/>
            <a:ext cx="8229600" cy="2493652"/>
          </a:xfrm>
        </p:spPr>
        <p:txBody>
          <a:bodyPr>
            <a:noAutofit/>
          </a:bodyPr>
          <a:lstStyle/>
          <a:p>
            <a:pPr lvl="0"/>
            <a:r>
              <a:rPr lang="ru-RU" sz="3200" b="1" dirty="0" smtClean="0"/>
              <a:t> Диагностическое;</a:t>
            </a:r>
            <a:r>
              <a:rPr lang="ru-RU" sz="3200" dirty="0" smtClean="0"/>
              <a:t>  </a:t>
            </a:r>
          </a:p>
          <a:p>
            <a:pPr lvl="0"/>
            <a:r>
              <a:rPr lang="ru-RU" sz="3200" b="1" dirty="0" smtClean="0"/>
              <a:t>  </a:t>
            </a:r>
            <a:r>
              <a:rPr lang="ru-RU" sz="3200" b="1" dirty="0" err="1" smtClean="0"/>
              <a:t>Коррекционно</a:t>
            </a:r>
            <a:r>
              <a:rPr lang="ru-RU" sz="3200" b="1" dirty="0" smtClean="0"/>
              <a:t> – развивающее;</a:t>
            </a:r>
            <a:endParaRPr lang="ru-RU" sz="3200" dirty="0" smtClean="0"/>
          </a:p>
          <a:p>
            <a:pPr lvl="0"/>
            <a:r>
              <a:rPr lang="ru-RU" sz="3200" b="1" dirty="0" smtClean="0"/>
              <a:t>Взаимодействие со службами школы </a:t>
            </a:r>
          </a:p>
          <a:p>
            <a:pPr lvl="0">
              <a:buNone/>
            </a:pPr>
            <a:r>
              <a:rPr lang="ru-RU" sz="3200" b="1" dirty="0" smtClean="0"/>
              <a:t>( педагогическая, родители, психолог, мед. работник).</a:t>
            </a:r>
            <a:endParaRPr lang="ru-RU" sz="3200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ДИАГНОСТИЧЕСКОЕ  НАПРАВЛЕНИЕ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Сбор анамнеза;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Обследование речевого развития;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Логопедическое заключение;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Оформление речевой карты;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Определение целей и задач работы;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Определение содержания работы (составление плана работы, подбор видов работы с учётом психофизических особенностей детей);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Виды занятий (индивидуальные, групповые)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>
                <a:solidFill>
                  <a:srgbClr val="7030A0"/>
                </a:solidFill>
              </a:rPr>
              <a:t>МЕТОДИКИ ОБСЛЕДОВАНИЯ РЕЧИ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27584" y="3356992"/>
            <a:ext cx="2011680" cy="302361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657850" y="2632869"/>
            <a:ext cx="2019300" cy="3009900"/>
          </a:xfrm>
        </p:spPr>
      </p:pic>
      <p:pic>
        <p:nvPicPr>
          <p:cNvPr id="1026" name="Picture 2" descr="C:\Users\Valentina\Desktop\Рисунок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03848" y="2152934"/>
            <a:ext cx="1905000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03108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МЕТОДИКИ ОБСЛЕДОВАНИЯ РЕЧИ </a:t>
            </a:r>
            <a:endParaRPr lang="ru-RU" sz="4000" i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E:\шишова\Рисунок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16832"/>
            <a:ext cx="5256584" cy="381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Документация по результатам обследования: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643182"/>
            <a:ext cx="8229600" cy="3065156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</a:rPr>
              <a:t>Речевые  карты;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</a:rPr>
              <a:t>Программы  логопедической коррекции;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</a:rPr>
              <a:t>Мониторинговые   таблицы: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</a:rPr>
              <a:t>уровень развития устной и письменной  речи;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</a:rPr>
              <a:t>речевой профиль  учащихся;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</a:rPr>
              <a:t>результаты техники чтения и письменных работ).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285884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ОСОБЕННОСТИ ЛОГОПЕДИЧЕСКОГО СОПРОВОЖДЕНИЯ учащихся специальной (коррекционной) школы VIII вида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400052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4000" dirty="0" smtClean="0"/>
              <a:t>Логопедическая работа осуществляется в более длительные сроки, чем работа с нормальными детьми;</a:t>
            </a:r>
          </a:p>
          <a:p>
            <a:pPr lvl="0"/>
            <a:r>
              <a:rPr lang="ru-RU" sz="4000" dirty="0" smtClean="0"/>
              <a:t>Весь процесс логопедической работы направлен на формирование мыслительных операций: анализа, синтеза, сравнения, обобщения;</a:t>
            </a:r>
          </a:p>
          <a:p>
            <a:pPr lvl="0"/>
            <a:r>
              <a:rPr lang="ru-RU" sz="4000" dirty="0" smtClean="0"/>
              <a:t>Планирование составляется таким образом, чтобы коррекционная работа осуществлялась над речевой системой в целом (в структуру занятия включаются  задачи на развитие   фонетико-фонематической стороны речи, </a:t>
            </a:r>
            <a:r>
              <a:rPr lang="ru-RU" sz="4000" dirty="0" err="1" smtClean="0"/>
              <a:t>лексико</a:t>
            </a:r>
            <a:r>
              <a:rPr lang="ru-RU" sz="4000" dirty="0" smtClean="0"/>
              <a:t> - грамматического строя и связной речи).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КОРРЕКЦИОННО – РАЗВИВАЮЩЕЕ</a:t>
            </a:r>
            <a:br>
              <a:rPr lang="ru-RU" sz="4000" b="1" i="1" dirty="0" smtClean="0">
                <a:solidFill>
                  <a:srgbClr val="0070C0"/>
                </a:solidFill>
              </a:rPr>
            </a:br>
            <a:r>
              <a:rPr lang="ru-RU" sz="4000" b="1" i="1" dirty="0" smtClean="0">
                <a:solidFill>
                  <a:srgbClr val="0070C0"/>
                </a:solidFill>
              </a:rPr>
              <a:t>НАПРАВЛЕНИЕ  </a:t>
            </a:r>
            <a:endParaRPr lang="ru-RU" sz="4000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и развитие: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dirty="0" smtClean="0"/>
              <a:t>неречевых процессов (внимания, памяти, познавательной активности, воспитание навыков и приёмов самоконтроля); </a:t>
            </a:r>
          </a:p>
          <a:p>
            <a:pPr lvl="0"/>
            <a:r>
              <a:rPr lang="ru-RU" dirty="0" smtClean="0"/>
              <a:t>звукопроизношения;</a:t>
            </a:r>
          </a:p>
          <a:p>
            <a:pPr lvl="0"/>
            <a:r>
              <a:rPr lang="ru-RU" dirty="0" smtClean="0"/>
              <a:t> фонематических процессов;</a:t>
            </a:r>
          </a:p>
          <a:p>
            <a:pPr lvl="0"/>
            <a:r>
              <a:rPr lang="ru-RU" dirty="0" smtClean="0"/>
              <a:t>пополнение лексического запаса (обогащение словаря);</a:t>
            </a:r>
          </a:p>
          <a:p>
            <a:pPr lvl="0"/>
            <a:r>
              <a:rPr lang="ru-RU" dirty="0" smtClean="0"/>
              <a:t>грамматического строя речи;</a:t>
            </a:r>
          </a:p>
          <a:p>
            <a:pPr lvl="0"/>
            <a:r>
              <a:rPr lang="ru-RU" dirty="0" smtClean="0"/>
              <a:t>связной речи; </a:t>
            </a:r>
          </a:p>
          <a:p>
            <a:pPr lvl="0"/>
            <a:r>
              <a:rPr lang="ru-RU" dirty="0" smtClean="0"/>
              <a:t>моторики;</a:t>
            </a:r>
          </a:p>
          <a:p>
            <a:pPr lvl="0"/>
            <a:r>
              <a:rPr lang="ru-RU" dirty="0" smtClean="0"/>
              <a:t>чтения и письма.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Содержание логопедического занятия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85778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600" dirty="0" smtClean="0"/>
              <a:t>Развитие общих речевых навыков (дыхательная гимнастика, упражнения на развитие силы голоса, ритма, темпа, интонационной выразительность речи).</a:t>
            </a:r>
          </a:p>
          <a:p>
            <a:pPr lvl="0"/>
            <a:r>
              <a:rPr lang="ru-RU" sz="3600" dirty="0" smtClean="0"/>
              <a:t>Развитие мелкой моторики (</a:t>
            </a:r>
            <a:r>
              <a:rPr lang="ru-RU" sz="3600" dirty="0" err="1" smtClean="0"/>
              <a:t>самомассаж</a:t>
            </a:r>
            <a:r>
              <a:rPr lang="ru-RU" sz="3600" dirty="0" smtClean="0"/>
              <a:t>, пальчиковая гимнастика,  работа с мозаикой, лепка, вырезывание, штриховка…).</a:t>
            </a:r>
          </a:p>
          <a:p>
            <a:pPr lvl="0"/>
            <a:r>
              <a:rPr lang="ru-RU" sz="3600" dirty="0" smtClean="0"/>
              <a:t>Развитие высших психических функций (внимание, память, мышление).</a:t>
            </a:r>
          </a:p>
          <a:p>
            <a:pPr lvl="0"/>
            <a:r>
              <a:rPr lang="ru-RU" sz="3600" dirty="0" smtClean="0"/>
              <a:t>Обязательный комплекс общей артикуляционной гимнастики (индивидуальные комплексы артикуляционной гимнастики для подготовки артикуляционного аппарата к постановке звуков).  </a:t>
            </a:r>
          </a:p>
          <a:p>
            <a:pPr lvl="0"/>
            <a:r>
              <a:rPr lang="ru-RU" sz="3600" dirty="0" smtClean="0"/>
              <a:t> Работа над слоговой структурой слова.</a:t>
            </a:r>
          </a:p>
          <a:p>
            <a:pPr lvl="0"/>
            <a:r>
              <a:rPr lang="ru-RU" sz="3600" dirty="0" smtClean="0"/>
              <a:t>Развитие навыков звукового анализа и синтеза (от простого к сложному)</a:t>
            </a:r>
          </a:p>
          <a:p>
            <a:pPr lvl="0"/>
            <a:r>
              <a:rPr lang="ru-RU" sz="3600" dirty="0" smtClean="0"/>
              <a:t>Развитие лексики (обогащение активного словаря существительных, прилагательных, глаголов...)</a:t>
            </a:r>
          </a:p>
          <a:p>
            <a:pPr lvl="0"/>
            <a:r>
              <a:rPr lang="ru-RU" sz="3600" dirty="0" smtClean="0"/>
              <a:t> С учащимися младших классов проводится работа по развитию </a:t>
            </a:r>
            <a:r>
              <a:rPr lang="ru-RU" sz="3600" dirty="0" err="1" smtClean="0"/>
              <a:t>графомоторных</a:t>
            </a:r>
            <a:r>
              <a:rPr lang="ru-RU" sz="3600" dirty="0" smtClean="0"/>
              <a:t> умений, обучение грамоте.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9175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/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/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МЕТОДЫ РАБОТЫ:</a:t>
            </a:r>
            <a:endParaRPr lang="ru-RU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3565222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accent1"/>
                </a:solidFill>
              </a:rPr>
              <a:t>НАГЛЯДНЫЙ</a:t>
            </a:r>
            <a:r>
              <a:rPr lang="ru-RU" sz="2800" dirty="0" smtClean="0">
                <a:solidFill>
                  <a:schemeClr val="accent1"/>
                </a:solidFill>
              </a:rPr>
              <a:t>;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accent1"/>
                </a:solidFill>
              </a:rPr>
              <a:t>ПРАКТИЧЕСКИЙ</a:t>
            </a:r>
            <a:r>
              <a:rPr lang="ru-RU" sz="2800" dirty="0" smtClean="0">
                <a:solidFill>
                  <a:schemeClr val="accent1"/>
                </a:solidFill>
              </a:rPr>
              <a:t>;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accent1"/>
                </a:solidFill>
              </a:rPr>
              <a:t>СЛОВЕСНЫЙ</a:t>
            </a:r>
            <a:r>
              <a:rPr lang="ru-RU" sz="2800" dirty="0" smtClean="0">
                <a:solidFill>
                  <a:schemeClr val="accent1"/>
                </a:solidFill>
              </a:rPr>
              <a:t>;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accent1"/>
                </a:solidFill>
              </a:rPr>
              <a:t>НАГЛЯДНО—ПРАКТИЧЕСКИЙ</a:t>
            </a:r>
            <a:r>
              <a:rPr lang="ru-RU" sz="2800" dirty="0" smtClean="0">
                <a:solidFill>
                  <a:schemeClr val="accent1"/>
                </a:solidFill>
              </a:rPr>
              <a:t>;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accent1"/>
                </a:solidFill>
              </a:rPr>
              <a:t> СЛОВЕСНО – ПРАКТИЧЕСКИЙ </a:t>
            </a:r>
            <a:endParaRPr lang="ru-RU" sz="28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Сопровождение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— это взаимодействие сопровождающего и сопровождаемого, направленное на разрешение жизненных проблем развития.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sz="4000" b="1" i="1" dirty="0" smtClean="0">
                <a:solidFill>
                  <a:srgbClr val="0070C0"/>
                </a:solidFill>
              </a:rPr>
              <a:t>ГРУППОВЫЕ ЗАНЯТИЯ </a:t>
            </a:r>
            <a:r>
              <a:rPr lang="ru-RU" i="1" dirty="0" smtClean="0">
                <a:solidFill>
                  <a:srgbClr val="0070C0"/>
                </a:solidFill>
              </a:rPr>
              <a:t/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sz="3100" b="1" i="1" dirty="0" smtClean="0"/>
              <a:t>Тема «Развитие звукового анализа  </a:t>
            </a:r>
            <a:r>
              <a:rPr lang="ru-RU" sz="3100" b="1" i="1" dirty="0" err="1" smtClean="0"/>
              <a:t>анализа</a:t>
            </a:r>
            <a:r>
              <a:rPr lang="ru-RU" sz="3100" b="1" i="1" dirty="0" smtClean="0"/>
              <a:t> и синтеза в словах с прямыми слогами».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5786454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Работа  со схемами  - опорами.</a:t>
            </a:r>
            <a:endParaRPr lang="ru-RU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Упражнение на определение количества звуков в словах-картинках.</a:t>
            </a:r>
            <a:endParaRPr lang="ru-RU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pic>
        <p:nvPicPr>
          <p:cNvPr id="2050" name="Picture 2" descr="E:\шишова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67781"/>
            <a:ext cx="4267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Коррекция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дисграфии</a:t>
            </a:r>
            <a:r>
              <a:rPr lang="ru-RU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«ДИФФЕРЕНЦИАЦИЯ БУКВ П-Т В СЛОГАХ И СЛОВАХ»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714876" y="1785926"/>
            <a:ext cx="4041775" cy="654843"/>
          </a:xfrm>
        </p:spPr>
        <p:txBody>
          <a:bodyPr>
            <a:normAutofit/>
          </a:bodyPr>
          <a:lstStyle/>
          <a:p>
            <a:pPr algn="ctr"/>
            <a:r>
              <a:rPr lang="ru-RU" sz="16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Упражнение  «Расколдуйте слова»   (работа по карточкам) 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785926"/>
            <a:ext cx="4000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Упражнение в написании букв со сходными элементами </a:t>
            </a:r>
            <a:r>
              <a:rPr lang="ru-RU" sz="16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п-т</a:t>
            </a:r>
            <a:r>
              <a:rPr lang="ru-RU" sz="1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.</a:t>
            </a:r>
            <a:endParaRPr lang="ru-RU" sz="1600" b="1" i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pic>
        <p:nvPicPr>
          <p:cNvPr id="3074" name="Picture 2" descr="E:\шишова\Рисунок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458" y="2780928"/>
            <a:ext cx="3876675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 descr="E:\шишова\Рисунок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6612" y="3142456"/>
            <a:ext cx="4038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  пособия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E:\шишова\Рисунок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29681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ИНДИВИДУАЛЬНЫЕ ЗАНЯТИЯ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устранить дефекты произношения, сформировать правильную артикуляцию звука.</a:t>
            </a:r>
            <a:endParaRPr lang="ru-RU" sz="2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«Часики»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«Лопатка»</a:t>
            </a:r>
            <a:endPara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Содержимое 8" descr="DSCN2973.JPG"/>
          <p:cNvPicPr>
            <a:picLocks noGrp="1" noChangeAspect="1"/>
          </p:cNvPicPr>
          <p:nvPr>
            <p:ph sz="quarter" idx="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45025" y="2921678"/>
            <a:ext cx="4041775" cy="3032357"/>
          </a:xfrm>
        </p:spPr>
      </p:pic>
      <p:pic>
        <p:nvPicPr>
          <p:cNvPr id="5122" name="Picture 2" descr="E:\шишова\Рисунок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61634"/>
            <a:ext cx="4040188" cy="295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34344" y="3429000"/>
            <a:ext cx="296648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«Вкусное варенье»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E:\шишова\Рисунок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4"/>
            <a:ext cx="6120680" cy="408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Артикуляционная гимнастика для звука (Л)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3900486" cy="430744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«Лошадка»</a:t>
            </a:r>
            <a:endParaRPr lang="ru-RU" sz="1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14876" y="1643050"/>
            <a:ext cx="3998941" cy="426235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«Маляр»</a:t>
            </a:r>
            <a:endPara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E:\шишова\Рисунок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169" y="2837656"/>
            <a:ext cx="352425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E:\шишова\Рисунок1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65662" y="2542381"/>
            <a:ext cx="400050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7901014" cy="58177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Упражнение «Грибок»</a:t>
            </a:r>
            <a:endParaRPr lang="ru-RU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 descr="E:\шишова\Рисунок11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29681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Картинный материа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b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Е.А.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Пожиленко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                           Е.М.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Косиновой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E:\шишова\Рисунок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76872"/>
            <a:ext cx="5112568" cy="3334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736"/>
            <a:ext cx="864399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>Развитию мышц рук, зрительного восприятия, памяти, пространственных отношений, математических представлений способствует работа с палочками </a:t>
            </a:r>
            <a:br>
              <a:rPr lang="ru-RU" sz="2700" i="1" dirty="0" smtClean="0"/>
            </a:br>
            <a:r>
              <a:rPr lang="ru-RU" sz="2700" i="1" dirty="0" smtClean="0"/>
              <a:t>Х. </a:t>
            </a:r>
            <a:r>
              <a:rPr lang="ru-RU" sz="2700" i="1" dirty="0" err="1" smtClean="0"/>
              <a:t>Кюизенера</a:t>
            </a:r>
            <a:r>
              <a:rPr lang="ru-RU" sz="2700" i="1" dirty="0" smtClean="0"/>
              <a:t> </a:t>
            </a:r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Аппликация «Коврик»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2" name="Picture 2" descr="E:\шишова\Рисунок1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96356"/>
            <a:ext cx="42672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000240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</a:rPr>
              <a:t/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r>
              <a:rPr lang="ru-RU" sz="3600" b="1" i="1" dirty="0" smtClean="0">
                <a:solidFill>
                  <a:srgbClr val="7030A0"/>
                </a:solidFill>
              </a:rPr>
              <a:t/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Сопровождение  детей с  тяжёлыми нарушениями речи коррекционной школы  VIII вида: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3429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Цель:</a:t>
            </a:r>
          </a:p>
          <a:p>
            <a:pPr lvl="0"/>
            <a:r>
              <a:rPr lang="ru-RU" dirty="0" smtClean="0"/>
              <a:t>Расширение  представлений об окружающем мире; </a:t>
            </a:r>
          </a:p>
          <a:p>
            <a:pPr lvl="0"/>
            <a:r>
              <a:rPr lang="ru-RU" dirty="0" smtClean="0"/>
              <a:t>Формирование  умений пользоваться речью как средством коммуникации; </a:t>
            </a:r>
          </a:p>
          <a:p>
            <a:pPr lvl="0"/>
            <a:r>
              <a:rPr lang="ru-RU" dirty="0" smtClean="0"/>
              <a:t>Повышение  самостоятельности в общении со сверстниками, взрослыми для дальнейшей успешной социализации.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572560" cy="214314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Специфика </a:t>
            </a:r>
            <a:r>
              <a:rPr lang="ru-RU" sz="3600" b="1" dirty="0"/>
              <a:t>нарушений речи и познавательных процессов у обучающихся специальной (коррекционной) школы VIII </a:t>
            </a:r>
            <a:r>
              <a:rPr lang="ru-RU" sz="3600" b="1" dirty="0" smtClean="0"/>
              <a:t>вида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214686"/>
            <a:ext cx="8229600" cy="2428892"/>
          </a:xfrm>
        </p:spPr>
        <p:txBody>
          <a:bodyPr/>
          <a:lstStyle/>
          <a:p>
            <a:pPr algn="ctr">
              <a:buNone/>
            </a:pPr>
            <a:r>
              <a:rPr lang="ru-RU" sz="2800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Нарушение речи</a:t>
            </a:r>
            <a:r>
              <a:rPr lang="ru-RU" sz="2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/>
              <a:t>- это отклонения в речи говорящего в процессе речевой деятельности от языковой нормы из-за расстройства психофизических механизмов речевой деятельности.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1143008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Содержание работы логопедического сопровождения  детей с  тяжёлыми нарушениями речи  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92500" lnSpcReduction="20000"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Развитие умения концентрировать внимание и реагировать на обращение окружающих. </a:t>
            </a:r>
          </a:p>
          <a:p>
            <a:pPr lvl="0"/>
            <a:r>
              <a:rPr lang="ru-RU" dirty="0" smtClean="0"/>
              <a:t>Формирование у детей умения слушать, прислушиваться, различать звуки окружающей действительности. </a:t>
            </a:r>
          </a:p>
          <a:p>
            <a:pPr lvl="0"/>
            <a:r>
              <a:rPr lang="ru-RU" dirty="0" smtClean="0"/>
              <a:t>Развитие понимания речи. </a:t>
            </a:r>
          </a:p>
          <a:p>
            <a:pPr lvl="0"/>
            <a:r>
              <a:rPr lang="ru-RU" dirty="0" smtClean="0"/>
              <a:t>Развитие ручной моторики. </a:t>
            </a:r>
          </a:p>
          <a:p>
            <a:pPr lvl="0"/>
            <a:r>
              <a:rPr lang="ru-RU" dirty="0" smtClean="0"/>
              <a:t>Развитие речевой моторики. </a:t>
            </a:r>
          </a:p>
          <a:p>
            <a:pPr lvl="0"/>
            <a:r>
              <a:rPr lang="ru-RU" dirty="0" smtClean="0"/>
              <a:t> Развитие элементарных произносительных навыков. </a:t>
            </a:r>
          </a:p>
          <a:p>
            <a:pPr lvl="0"/>
            <a:r>
              <a:rPr lang="ru-RU" dirty="0" smtClean="0"/>
              <a:t> Развитие активной речи. 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Упражнение с прищепками «Солнышко», «Ёжик».</a:t>
            </a:r>
            <a:br>
              <a:rPr lang="ru-RU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 descr="E:\шишова\Рисунок1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72816"/>
            <a:ext cx="5184576" cy="381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674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Совместное изготовление аппликаций                                    «Солнышко», «Неваляшка»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Содержимое 5" descr="Fotor1207115830.jpg"/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1285875"/>
            <a:ext cx="4457700" cy="2643188"/>
          </a:xfrm>
        </p:spPr>
      </p:pic>
      <p:pic>
        <p:nvPicPr>
          <p:cNvPr id="7" name="Рисунок 6" descr="Fotor12071201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214810" y="4000504"/>
            <a:ext cx="4708545" cy="2605091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4000" b="1" i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4000" b="1" i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4000" b="1" i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 мелкой моторики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Шнуровка «Мишка»</a:t>
            </a:r>
            <a:endParaRPr lang="ru-RU" sz="40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2290" name="Picture 2" descr="E:\шишова\Рисунок1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204864"/>
            <a:ext cx="496855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Взаимодействие со службами школы  </a:t>
            </a:r>
            <a:r>
              <a:rPr lang="ru-RU" sz="3100" i="1" dirty="0" smtClean="0">
                <a:solidFill>
                  <a:srgbClr val="0070C0"/>
                </a:solidFill>
              </a:rPr>
              <a:t/>
            </a:r>
            <a:br>
              <a:rPr lang="ru-RU" sz="3100" i="1" dirty="0" smtClean="0">
                <a:solidFill>
                  <a:srgbClr val="0070C0"/>
                </a:solidFill>
              </a:rPr>
            </a:br>
            <a:r>
              <a:rPr lang="ru-RU" sz="2200" b="1" dirty="0" smtClean="0"/>
              <a:t>(педагоги, родители, психолог, мед. работник). 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50072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50" b="1" i="1" dirty="0" smtClean="0"/>
              <a:t>Формы взаимодействия с педагогической службой в школе.</a:t>
            </a:r>
            <a:endParaRPr lang="ru-RU" sz="1450" dirty="0" smtClean="0"/>
          </a:p>
          <a:p>
            <a:pPr lvl="0"/>
            <a:r>
              <a:rPr lang="ru-RU" sz="1450" b="1" dirty="0" smtClean="0"/>
              <a:t>Консультации для педагогов </a:t>
            </a:r>
            <a:r>
              <a:rPr lang="ru-RU" sz="1450" dirty="0" smtClean="0"/>
              <a:t>индивидуальные, текущие (состояние речи учащихся–логопатов, анализ результатов  диагностики).</a:t>
            </a:r>
          </a:p>
          <a:p>
            <a:pPr lvl="0"/>
            <a:r>
              <a:rPr lang="ru-RU" sz="1450" b="1" dirty="0" smtClean="0"/>
              <a:t>Консультации для родителей </a:t>
            </a:r>
            <a:r>
              <a:rPr lang="ru-RU" sz="1450" dirty="0" smtClean="0"/>
              <a:t>«Помощь родителей в овладении ребёнком правильной речью» (индивидуальные, текущие).</a:t>
            </a:r>
          </a:p>
          <a:p>
            <a:pPr lvl="0"/>
            <a:r>
              <a:rPr lang="ru-RU" sz="1450" b="1" dirty="0" smtClean="0"/>
              <a:t>Рекомендации </a:t>
            </a:r>
            <a:r>
              <a:rPr lang="ru-RU" sz="1450" dirty="0" smtClean="0"/>
              <a:t>(проведение артикуляционной, речевой, пальчиковой зарядок (подбор материала)).</a:t>
            </a:r>
          </a:p>
          <a:p>
            <a:pPr lvl="0"/>
            <a:r>
              <a:rPr lang="ru-RU" sz="1450" b="1" dirty="0" smtClean="0"/>
              <a:t>Собеседования (</a:t>
            </a:r>
            <a:r>
              <a:rPr lang="ru-RU" sz="1450" dirty="0" smtClean="0"/>
              <a:t>обмен мнениями) (о необходимости проведения различного рода зарядок, контроль правильной за речью детей).</a:t>
            </a:r>
          </a:p>
          <a:p>
            <a:pPr lvl="0"/>
            <a:r>
              <a:rPr lang="ru-RU" sz="1450" b="1" dirty="0" smtClean="0"/>
              <a:t>Выступления на педсоветах, М.О. </a:t>
            </a:r>
            <a:r>
              <a:rPr lang="ru-RU" sz="1450" dirty="0" smtClean="0"/>
              <a:t>(коррекция речи учащихся, пути повышения эффективности работы).</a:t>
            </a:r>
          </a:p>
          <a:p>
            <a:pPr lvl="0"/>
            <a:r>
              <a:rPr lang="ru-RU" sz="1450" b="1" dirty="0" smtClean="0"/>
              <a:t>Посещение уроков педагогов с целью </a:t>
            </a:r>
            <a:r>
              <a:rPr lang="ru-RU" sz="1450" dirty="0" smtClean="0"/>
              <a:t>выявления более точного нарушения устной и письменной речи и определения направлений коррекционной работы.</a:t>
            </a:r>
          </a:p>
          <a:p>
            <a:pPr lvl="0"/>
            <a:r>
              <a:rPr lang="ru-RU" sz="1450" b="1" dirty="0" smtClean="0"/>
              <a:t>Контроль выполнения </a:t>
            </a:r>
            <a:r>
              <a:rPr lang="ru-RU" sz="1450" dirty="0" smtClean="0"/>
              <a:t>логопедических домашних заданий (через тетради учащихся).</a:t>
            </a:r>
          </a:p>
          <a:p>
            <a:pPr lvl="0"/>
            <a:r>
              <a:rPr lang="ru-RU" sz="1450" b="1" dirty="0" smtClean="0"/>
              <a:t>Выступления </a:t>
            </a:r>
            <a:r>
              <a:rPr lang="ru-RU" sz="1450" dirty="0" smtClean="0"/>
              <a:t>на общешкольных, классных собраниях.</a:t>
            </a:r>
          </a:p>
          <a:p>
            <a:pPr lvl="0"/>
            <a:r>
              <a:rPr lang="ru-RU" sz="1450" b="1" dirty="0" smtClean="0"/>
              <a:t>Беседы с психологом </a:t>
            </a:r>
            <a:r>
              <a:rPr lang="ru-RU" sz="1450" dirty="0" smtClean="0"/>
              <a:t>школы </a:t>
            </a:r>
            <a:r>
              <a:rPr lang="ru-RU" sz="1450" b="1" dirty="0" smtClean="0"/>
              <a:t>с целью</a:t>
            </a:r>
            <a:r>
              <a:rPr lang="ru-RU" sz="1450" dirty="0" smtClean="0"/>
              <a:t> осуществления дифференцированного подхода для проведении коррекционной работы.</a:t>
            </a:r>
          </a:p>
          <a:p>
            <a:pPr lvl="0"/>
            <a:r>
              <a:rPr lang="ru-RU" sz="1450" b="1" dirty="0" smtClean="0"/>
              <a:t>Беседы с фельдшером с целью</a:t>
            </a:r>
            <a:r>
              <a:rPr lang="ru-RU" sz="1450" dirty="0" smtClean="0"/>
              <a:t> выявления детей, имеющих отклонения в состоянии здоровья и обеспечения своевременной консультацией у специалистов для дальнейшего проведения лечебных мероприятий.</a:t>
            </a:r>
          </a:p>
          <a:p>
            <a:pPr lvl="0"/>
            <a:r>
              <a:rPr lang="ru-RU" sz="1450" b="1" dirty="0" smtClean="0"/>
              <a:t>Участие в работе </a:t>
            </a:r>
            <a:r>
              <a:rPr lang="ru-RU" sz="1450" b="1" dirty="0" err="1" smtClean="0"/>
              <a:t>ШПМПк</a:t>
            </a:r>
            <a:r>
              <a:rPr lang="ru-RU" sz="1450" b="1" dirty="0" smtClean="0"/>
              <a:t> </a:t>
            </a:r>
            <a:r>
              <a:rPr lang="ru-RU" sz="1450" dirty="0" smtClean="0"/>
              <a:t>(анализ развития детей, логопедические представления).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2800" b="1" i="1" dirty="0" smtClean="0"/>
              <a:t>В кабинете логопеда имеются в достаточном количестве игровые, специализированные пособия.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13314" name="Picture 2" descr="E:\шишова\Рисунок1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72544"/>
            <a:ext cx="4267200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2857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100" b="1" i="1" dirty="0" smtClean="0"/>
              <a:t>Рабочая зона логопеда оборудована в соответствии с современными требованиями. 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pic>
        <p:nvPicPr>
          <p:cNvPr id="14338" name="Picture 2" descr="E:\шишова\Рисунок1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86037" y="2529681"/>
            <a:ext cx="3971925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58204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/>
              <a:t>Информационная зона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15362" name="Picture 2" descr="E:\шишова\Рисунок1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2816"/>
            <a:ext cx="648072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 </a:t>
            </a:r>
            <a:br>
              <a:rPr lang="ru-RU" sz="5400" b="1" dirty="0" smtClean="0"/>
            </a:br>
            <a:r>
              <a:rPr lang="ru-RU" sz="3600" b="1" dirty="0" smtClean="0"/>
              <a:t>Степень  выраженности  речевых нарушений </a:t>
            </a:r>
            <a:br>
              <a:rPr lang="ru-RU" sz="3600" b="1" dirty="0" smtClean="0"/>
            </a:br>
            <a:r>
              <a:rPr lang="ru-RU" sz="3600" b="1" dirty="0" smtClean="0"/>
              <a:t>2012 г.г.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2060848"/>
          <a:ext cx="6264696" cy="4263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80612149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Динамика результативности  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развития речи за период 2012-2014 г.г.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2205038"/>
          <a:ext cx="7128792" cy="4119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/>
              <a:t>Причины недостатков речи</a:t>
            </a:r>
            <a:r>
              <a:rPr lang="ru-RU" b="1" i="1" dirty="0" smtClean="0"/>
              <a:t>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Органические</a:t>
            </a:r>
            <a:r>
              <a:rPr lang="ru-RU" sz="3400" dirty="0" smtClean="0"/>
              <a:t> - </a:t>
            </a:r>
            <a:r>
              <a:rPr lang="ru-RU" sz="3400" dirty="0"/>
              <a:t>локальное или очаговое поражение коры головного мозга, недоразвитие отделов головного мозга (страдают речевые зоны </a:t>
            </a:r>
            <a:r>
              <a:rPr lang="ru-RU" sz="3400" dirty="0" err="1"/>
              <a:t>Брокка</a:t>
            </a:r>
            <a:r>
              <a:rPr lang="ru-RU" sz="3400" dirty="0"/>
              <a:t>, </a:t>
            </a:r>
            <a:r>
              <a:rPr lang="ru-RU" sz="3400" dirty="0" err="1"/>
              <a:t>Вернике</a:t>
            </a:r>
            <a:r>
              <a:rPr lang="ru-RU" sz="3400" dirty="0"/>
              <a:t>)</a:t>
            </a:r>
          </a:p>
          <a:p>
            <a:r>
              <a:rPr lang="ru-RU" sz="3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Функциональные</a:t>
            </a:r>
            <a:r>
              <a:rPr lang="ru-RU" sz="3400" b="1" dirty="0" smtClean="0"/>
              <a:t> </a:t>
            </a:r>
            <a:r>
              <a:rPr lang="ru-RU" sz="3400" dirty="0"/>
              <a:t>- связаны с развитием и нарушениями в ЦНС (процессы возбуждения, торможения)</a:t>
            </a:r>
          </a:p>
          <a:p>
            <a:r>
              <a:rPr lang="ru-RU" sz="3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Психогенные</a:t>
            </a:r>
            <a:r>
              <a:rPr lang="ru-RU" sz="3400" dirty="0" smtClean="0"/>
              <a:t> </a:t>
            </a:r>
            <a:r>
              <a:rPr lang="ru-RU" sz="3400" dirty="0"/>
              <a:t>- в первую очередь это состояние общего психического недоразвития, грубые нарушения  зрительного и слухового анализаторов, недоразвитие устной речи, психологические переживания (сильнейший испуг, утрата родственников).</a:t>
            </a:r>
          </a:p>
          <a:p>
            <a:r>
              <a:rPr lang="ru-RU" sz="3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Социальные</a:t>
            </a:r>
            <a:r>
              <a:rPr lang="ru-RU" sz="3400" dirty="0" smtClean="0"/>
              <a:t> </a:t>
            </a:r>
            <a:r>
              <a:rPr lang="ru-RU" sz="3400" dirty="0"/>
              <a:t>- все случаи неадекватной речевой среды (дефекты речи у родственников, билингвизм - в семье говорят на двух языках, глухие родители - ребенок растет в среде молчания, умственная отсталость в семье</a:t>
            </a:r>
            <a:r>
              <a:rPr lang="ru-RU" sz="3400" dirty="0" smtClean="0"/>
              <a:t>).</a:t>
            </a:r>
            <a:endParaRPr lang="ru-RU" sz="3400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Проявления нарушений речи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00066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Речь бедна и неправильна.</a:t>
            </a:r>
          </a:p>
          <a:p>
            <a:pPr lvl="0"/>
            <a:r>
              <a:rPr lang="ru-RU" dirty="0"/>
              <a:t>Нарушения  звукопроизношения.</a:t>
            </a:r>
          </a:p>
          <a:p>
            <a:pPr lvl="0"/>
            <a:r>
              <a:rPr lang="ru-RU" dirty="0"/>
              <a:t>Недостаточная   </a:t>
            </a:r>
            <a:r>
              <a:rPr lang="ru-RU" dirty="0" err="1"/>
              <a:t>сформированность</a:t>
            </a:r>
            <a:r>
              <a:rPr lang="ru-RU" dirty="0"/>
              <a:t> речеслухового анализатора.  </a:t>
            </a:r>
          </a:p>
          <a:p>
            <a:pPr lvl="0"/>
            <a:r>
              <a:rPr lang="ru-RU" dirty="0"/>
              <a:t>Недоразвитие фонематического слуха.</a:t>
            </a:r>
          </a:p>
          <a:p>
            <a:pPr lvl="0"/>
            <a:r>
              <a:rPr lang="ru-RU" dirty="0"/>
              <a:t> Бедность и ограниченность словарного запаса.  </a:t>
            </a:r>
          </a:p>
          <a:p>
            <a:pPr lvl="0"/>
            <a:r>
              <a:rPr lang="ru-RU" dirty="0"/>
              <a:t>Несовершенство грамматического строя речи (фразы односложны, трудности словообразования,  словоизменения, согласования).</a:t>
            </a:r>
          </a:p>
          <a:p>
            <a:pPr lvl="0"/>
            <a:r>
              <a:rPr lang="ru-RU" dirty="0"/>
              <a:t>Нарушения пространственно-временных представлений (расположение элементов  букв  в пространстве,   слабое  запоминание  образа  буквы,  не различение букв со сходными элементами).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496"/>
            <a:ext cx="8572560" cy="2143140"/>
          </a:xfrm>
        </p:spPr>
        <p:txBody>
          <a:bodyPr>
            <a:noAutofit/>
          </a:bodyPr>
          <a:lstStyle/>
          <a:p>
            <a:pPr algn="ctr"/>
            <a:r>
              <a:rPr lang="ru-RU" sz="5400" b="1" u="sng" dirty="0" smtClean="0"/>
              <a:t/>
            </a:r>
            <a:br>
              <a:rPr lang="ru-RU" sz="5400" b="1" u="sng" dirty="0" smtClean="0"/>
            </a:br>
            <a:r>
              <a:rPr lang="ru-RU" sz="5400" b="1" u="sng" dirty="0"/>
              <a:t/>
            </a:r>
            <a:br>
              <a:rPr lang="ru-RU" sz="5400" b="1" u="sng" dirty="0"/>
            </a:br>
            <a:r>
              <a:rPr lang="ru-RU" sz="5400" b="1" u="sng" dirty="0" smtClean="0"/>
              <a:t/>
            </a:r>
            <a:br>
              <a:rPr lang="ru-RU" sz="5400" b="1" u="sng" dirty="0" smtClean="0"/>
            </a:br>
            <a:r>
              <a:rPr lang="ru-RU" sz="5400" b="1" u="sng" dirty="0"/>
              <a:t/>
            </a:r>
            <a:br>
              <a:rPr lang="ru-RU" sz="5400" b="1" u="sng" dirty="0"/>
            </a:br>
            <a:r>
              <a:rPr lang="ru-RU" sz="5400" b="1" u="sng" dirty="0" smtClean="0"/>
              <a:t/>
            </a:r>
            <a:br>
              <a:rPr lang="ru-RU" sz="5400" b="1" u="sng" dirty="0" smtClean="0"/>
            </a:br>
            <a:r>
              <a:rPr lang="ru-RU" sz="4800" b="1" i="1" dirty="0" smtClean="0"/>
              <a:t>Система коррекционно-развивающей </a:t>
            </a:r>
            <a:r>
              <a:rPr lang="ru-RU" sz="4800" b="1" i="1" dirty="0"/>
              <a:t>логопедической работы по преодолению нарушений речи у учащихся специальной (коррекционной) школы VIII </a:t>
            </a:r>
            <a:r>
              <a:rPr lang="ru-RU" sz="4800" b="1" i="1" dirty="0" smtClean="0"/>
              <a:t>вида</a:t>
            </a:r>
            <a:endParaRPr lang="ru-RU" sz="5400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 И ПЕРСПЕКТИВНОСТЬ РАБОТЫ</a:t>
            </a:r>
            <a:r>
              <a:rPr lang="ru-RU" sz="49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357430"/>
            <a:ext cx="8229600" cy="3500462"/>
          </a:xfrm>
        </p:spPr>
        <p:txBody>
          <a:bodyPr>
            <a:normAutofit/>
          </a:bodyPr>
          <a:lstStyle/>
          <a:p>
            <a:r>
              <a:rPr lang="ru-RU" dirty="0"/>
              <a:t>Выявление  и исправление речевых недостатков учащихся, </a:t>
            </a:r>
            <a:endParaRPr lang="ru-RU" dirty="0" smtClean="0"/>
          </a:p>
          <a:p>
            <a:r>
              <a:rPr lang="ru-RU" dirty="0" smtClean="0"/>
              <a:t>Развитие  </a:t>
            </a:r>
            <a:r>
              <a:rPr lang="ru-RU" dirty="0"/>
              <a:t>их речи, как одно из важных направлений в системе коррекции и развития школьника   с умственной отсталостью, его личностная социализация, повышение коммуникативного уровня.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ВЕДУЩАЯ ПЕДАГОГИЧЕСКАЯ  </a:t>
            </a: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ИДЕЯ</a:t>
            </a:r>
            <a:endParaRPr lang="ru-RU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714620"/>
            <a:ext cx="8229600" cy="3143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>
                <a:solidFill>
                  <a:srgbClr val="002060"/>
                </a:solidFill>
              </a:rPr>
              <a:t>Цель работы учителя – логопеда:</a:t>
            </a:r>
            <a:endParaRPr lang="ru-RU" sz="3600" i="1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</a:t>
            </a:r>
            <a:r>
              <a:rPr lang="ru-RU" sz="2800" b="1" i="1" dirty="0" smtClean="0"/>
              <a:t>МАКСИМАЛЬНОЕ </a:t>
            </a:r>
            <a:r>
              <a:rPr lang="ru-RU" sz="2800" b="1" i="1" dirty="0"/>
              <a:t>ПРИБЛИЖЕНИЕ </a:t>
            </a:r>
            <a:r>
              <a:rPr lang="ru-RU" sz="2800" b="1" i="1" dirty="0" smtClean="0"/>
              <a:t>РЕЧИ УЧАЩЕГОСЯ </a:t>
            </a:r>
            <a:r>
              <a:rPr lang="ru-RU" sz="2800" b="1" i="1" dirty="0"/>
              <a:t>С УМСТВЕННОЙ ОТСТАЛОСТЬЮ  К НОРМАЛЬНОЙ РЕЧИ, КАК СРЕДСТВО АДАПТПЦИИ К ЖИЗНИ В ОБЩЕСТВЕ, ПОМОЩЬ ДЕТЯМ В УЧЁБЕ</a:t>
            </a:r>
            <a:r>
              <a:rPr lang="ru-RU" sz="2800" b="1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2869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ЗАДАЧИ  РАБОТЫ ЛОГОПЕДА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7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КОРРЕКЦИОННЫЕ:</a:t>
            </a:r>
            <a:endParaRPr lang="ru-RU" sz="4700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b="1" dirty="0" smtClean="0"/>
              <a:t>ВЫЯВЛЕНИЕ, ИСПРАВЛЕНИЕ РЕЧЕВОГО НАРУШЕНИЯ, РАЗВИТИЕ ОПОСРЕДОВАННОЙ СВЯЗНОЙ РЕЧИ;</a:t>
            </a:r>
            <a:endParaRPr lang="ru-RU" dirty="0" smtClean="0"/>
          </a:p>
          <a:p>
            <a:pPr lvl="0"/>
            <a:r>
              <a:rPr lang="ru-RU" b="1" dirty="0" smtClean="0"/>
              <a:t>ВОСПИТАНИЕ САМОКОНТРОЛЯ ЗА РЕЧЬЮ;</a:t>
            </a:r>
            <a:endParaRPr lang="ru-RU" dirty="0" smtClean="0"/>
          </a:p>
          <a:p>
            <a:pPr lvl="0"/>
            <a:r>
              <a:rPr lang="ru-RU" b="1" dirty="0" smtClean="0"/>
              <a:t>ФОРМИРОВАНИЕ ПОЗНАВАТЕЛЬНОЙ АКТИВНОСТИ;</a:t>
            </a:r>
            <a:endParaRPr lang="ru-RU" dirty="0" smtClean="0"/>
          </a:p>
          <a:p>
            <a:pPr lvl="0"/>
            <a:r>
              <a:rPr lang="ru-RU" b="1" dirty="0" smtClean="0"/>
              <a:t>РАВИТИЕ МЫШЛЕНИЯ ПСИХИЧЕСКИХ ПРОЦЕССОВ;</a:t>
            </a:r>
            <a:endParaRPr lang="ru-RU" dirty="0" smtClean="0"/>
          </a:p>
          <a:p>
            <a:r>
              <a:rPr lang="ru-RU" b="1" dirty="0" smtClean="0"/>
              <a:t>ФОРМИРОВАНИЕ ЭМОЦИОНАЛЬНО – ВОЛЕВОЙ СФЕРЫ</a:t>
            </a:r>
            <a:endParaRPr lang="ru-RU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679</TotalTime>
  <Words>1087</Words>
  <Application>Microsoft Office PowerPoint</Application>
  <PresentationFormat>Экран (4:3)</PresentationFormat>
  <Paragraphs>157</Paragraphs>
  <Slides>39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Поток</vt:lpstr>
      <vt:lpstr>                                Логопедическое сопровождение детей с ограниченными возможностями здоровья в условиях  школы-интерната</vt:lpstr>
      <vt:lpstr>Слайд 2</vt:lpstr>
      <vt:lpstr>Специфика нарушений речи и познавательных процессов у обучающихся специальной (коррекционной) школы VIII вида</vt:lpstr>
      <vt:lpstr>Причины недостатков речи:</vt:lpstr>
      <vt:lpstr>Проявления нарушений речи:</vt:lpstr>
      <vt:lpstr>     Система коррекционно-развивающей логопедической работы по преодолению нарушений речи у учащихся специальной (коррекционной) школы VIII вида</vt:lpstr>
      <vt:lpstr>АКТУАЛЬНОСТЬ И ПЕРСПЕКТИВНОСТЬ РАБОТЫ.</vt:lpstr>
      <vt:lpstr>ВЕДУЩАЯ ПЕДАГОГИЧЕСКАЯ  ИДЕЯ</vt:lpstr>
      <vt:lpstr>ЗАДАЧИ  РАБОТЫ ЛОГОПЕДА</vt:lpstr>
      <vt:lpstr>ОБЩЕПЕДАГОГИЧЕСКИЕ:</vt:lpstr>
      <vt:lpstr> Направления  логопедического сопровождения: </vt:lpstr>
      <vt:lpstr>ДИАГНОСТИЧЕСКОЕ  НАПРАВЛЕНИЕ</vt:lpstr>
      <vt:lpstr>МЕТОДИКИ ОБСЛЕДОВАНИЯ РЕЧИ </vt:lpstr>
      <vt:lpstr>МЕТОДИКИ ОБСЛЕДОВАНИЯ РЕЧИ </vt:lpstr>
      <vt:lpstr>Документация по результатам обследования: </vt:lpstr>
      <vt:lpstr>ОСОБЕННОСТИ ЛОГОПЕДИЧЕСКОГО СОПРОВОЖДЕНИЯ учащихся специальной (коррекционной) школы VIII вида</vt:lpstr>
      <vt:lpstr>КОРРЕКЦИОННО – РАЗВИВАЮЩЕЕ НАПРАВЛЕНИЕ  </vt:lpstr>
      <vt:lpstr>Содержание логопедического занятия</vt:lpstr>
      <vt:lpstr>  ОСНОВНЫЕ МЕТОДЫ РАБОТЫ:</vt:lpstr>
      <vt:lpstr>  ГРУППОВЫЕ ЗАНЯТИЯ  Тема «Развитие звукового анализа  анализа и синтеза в словах с прямыми слогами».</vt:lpstr>
      <vt:lpstr>   Коррекция дисграфии Тема: «ДИФФЕРЕНЦИАЦИЯ БУКВ П-Т В СЛОГАХ И СЛОВАХ»</vt:lpstr>
      <vt:lpstr>Методические  пособия</vt:lpstr>
      <vt:lpstr>ИНДИВИДУАЛЬНЫЕ ЗАНЯТИЯ ЦЕЛЬ: устранить дефекты произношения, сформировать правильную артикуляцию звука.</vt:lpstr>
      <vt:lpstr>Слайд 24</vt:lpstr>
      <vt:lpstr>Артикуляционная гимнастика для звука (Л)</vt:lpstr>
      <vt:lpstr>Упражнение «Грибок»</vt:lpstr>
      <vt:lpstr> Картинный материал  Е.А. Пожиленко;                            Е.М. Косиновой. </vt:lpstr>
      <vt:lpstr>  Развитию мышц рук, зрительного восприятия, памяти, пространственных отношений, математических представлений способствует работа с палочками  Х. Кюизенера    Аппликация «Коврик»</vt:lpstr>
      <vt:lpstr>  Сопровождение  детей с  тяжёлыми нарушениями речи коррекционной школы  VIII вида:</vt:lpstr>
      <vt:lpstr> Содержание работы логопедического сопровождения  детей с  тяжёлыми нарушениями речи  </vt:lpstr>
      <vt:lpstr> Упражнение с прищепками «Солнышко», «Ёжик». </vt:lpstr>
      <vt:lpstr>Совместное изготовление аппликаций                                    «Солнышко», «Неваляшка»</vt:lpstr>
      <vt:lpstr>  Развитие  мелкой моторики  Шнуровка «Мишка»</vt:lpstr>
      <vt:lpstr>Взаимодействие со службами школы   (педагоги, родители, психолог, мед. работник). </vt:lpstr>
      <vt:lpstr> В кабинете логопеда имеются в достаточном количестве игровые, специализированные пособия. </vt:lpstr>
      <vt:lpstr>     Рабочая зона логопеда оборудована в соответствии с современными требованиями.  </vt:lpstr>
      <vt:lpstr>Информационная зона </vt:lpstr>
      <vt:lpstr>  Степень  выраженности  речевых нарушений  2012 г.г.</vt:lpstr>
      <vt:lpstr>          Динамика результативности    развития речи за период 2012-2014 г.г. 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Логопедическое сопровождение детей с ограниченными возможностями здоровья в условиях коррекционной школы VIII вида.</dc:title>
  <dc:creator>777</dc:creator>
  <cp:lastModifiedBy>Admin</cp:lastModifiedBy>
  <cp:revision>90</cp:revision>
  <dcterms:created xsi:type="dcterms:W3CDTF">2014-12-06T03:20:39Z</dcterms:created>
  <dcterms:modified xsi:type="dcterms:W3CDTF">2015-09-08T02:57:34Z</dcterms:modified>
</cp:coreProperties>
</file>